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8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69" autoAdjust="0"/>
    <p:restoredTop sz="94341" autoAdjust="0"/>
  </p:normalViewPr>
  <p:slideViewPr>
    <p:cSldViewPr snapToGrid="0">
      <p:cViewPr varScale="1">
        <p:scale>
          <a:sx n="86" d="100"/>
          <a:sy n="86" d="100"/>
        </p:scale>
        <p:origin x="756" y="90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A967D08-7C4D-5A4B-87B0-D12213BE34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D835392-A761-214F-99EE-556C415BF5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2CD150-65C0-424A-A624-6595B850D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1271B5E-675E-A040-B6D7-F179ED837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7638C5-A36D-8E41-B66C-98CFF1DE4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F1C96CC-923A-5341-8242-9505BA3BD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4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15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DC8E8D9-E056-4649-A9B3-BE302117B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0F3BA90-F16A-664E-B5B7-D10815392D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FB4AF3-AF59-F148-8CCF-B9596B80F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C7A64E4-E903-5A48-83A1-7C29AEEBB9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E9895E6-7BD5-F94B-9B0D-58B5904D11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279B13-E9ED-8441-A9B7-2130459388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532197C-DE83-454F-89D4-0F49963CE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111098EA-700A-7C47-B485-AA4C505D97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AF6940-C706-3B44-990B-2DB25A90F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BEA51E0-C276-7444-828F-CE4067DE3E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187EEEF-7429-FB49-B542-1624E0864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A19CB5F-4869-E04F-AB4E-4EAA86342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568C4E-8CFE-004D-A62A-096E46A1E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385911" y="2113619"/>
            <a:ext cx="5696598" cy="2336400"/>
          </a:xfrm>
        </p:spPr>
        <p:txBody>
          <a:bodyPr lIns="0" tIns="0" rIns="0" bIns="0">
            <a:normAutofit/>
          </a:bodyPr>
          <a:lstStyle/>
          <a:p>
            <a:pPr>
              <a:lnSpc>
                <a:spcPts val="4200"/>
              </a:lnSpc>
            </a:pPr>
            <a:r>
              <a:rPr lang="nl-NL" sz="3200" b="1" dirty="0">
                <a:solidFill>
                  <a:srgbClr val="42145F"/>
                </a:solidFill>
              </a:rPr>
              <a:t>PROGRAMMA</a:t>
            </a:r>
            <a:br>
              <a:rPr lang="nl-NL" sz="3200" b="1" dirty="0">
                <a:solidFill>
                  <a:srgbClr val="42145F"/>
                </a:solidFill>
              </a:rPr>
            </a:br>
            <a:r>
              <a:rPr lang="nl-NL" sz="3200" b="1" dirty="0">
                <a:solidFill>
                  <a:srgbClr val="42145F"/>
                </a:solidFill>
              </a:rPr>
              <a:t>STELSELVERNIEUWING</a:t>
            </a:r>
            <a:br>
              <a:rPr lang="nl-NL" sz="3200" b="1" dirty="0">
                <a:solidFill>
                  <a:srgbClr val="42145F"/>
                </a:solidFill>
              </a:rPr>
            </a:br>
            <a:r>
              <a:rPr lang="nl-NL" sz="3200" b="1" dirty="0">
                <a:solidFill>
                  <a:srgbClr val="42145F"/>
                </a:solidFill>
              </a:rPr>
              <a:t>RECHTSBIJSTAND</a:t>
            </a:r>
          </a:p>
        </p:txBody>
      </p:sp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04F3F9A-75E9-6E4C-9DAF-E547D8CA8E2D}"/>
              </a:ext>
            </a:extLst>
          </p:cNvPr>
          <p:cNvSpPr/>
          <p:nvPr/>
        </p:nvSpPr>
        <p:spPr>
          <a:xfrm>
            <a:off x="3280173" y="1122926"/>
            <a:ext cx="5616922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HOE GAAN WE DIT BEREIKEN?</a:t>
            </a:r>
            <a:endParaRPr lang="nl-NL" sz="255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47D8990-C1C7-7C43-BBC7-0874242A8103}"/>
              </a:ext>
            </a:extLst>
          </p:cNvPr>
          <p:cNvSpPr/>
          <p:nvPr/>
        </p:nvSpPr>
        <p:spPr>
          <a:xfrm>
            <a:off x="3027869" y="2650793"/>
            <a:ext cx="1405578" cy="6692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Toetsen, testen,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integreren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en borgen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B21686-1860-8942-9055-AB7B8DCD94B1}"/>
              </a:ext>
            </a:extLst>
          </p:cNvPr>
          <p:cNvSpPr/>
          <p:nvPr/>
        </p:nvSpPr>
        <p:spPr>
          <a:xfrm>
            <a:off x="8014158" y="2663319"/>
            <a:ext cx="977832" cy="4384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Ontwerpen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contouren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0A32B18-2900-7746-8FE9-7BD3DFAE3386}"/>
              </a:ext>
            </a:extLst>
          </p:cNvPr>
          <p:cNvSpPr/>
          <p:nvPr/>
        </p:nvSpPr>
        <p:spPr>
          <a:xfrm>
            <a:off x="2697871" y="4753403"/>
            <a:ext cx="1564532" cy="1130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39870C"/>
                </a:solidFill>
              </a:rPr>
              <a:t>Pilots,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39870C"/>
                </a:solidFill>
              </a:rPr>
              <a:t>onderzoeken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39870C"/>
                </a:solidFill>
              </a:rPr>
              <a:t>en businesscases,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39870C"/>
                </a:solidFill>
              </a:rPr>
              <a:t>opbouw nieuwe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39870C"/>
                </a:solidFill>
              </a:rPr>
              <a:t>rollen in stelstel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B52AEE4-7FA3-FE49-AE85-5EAEE2B5A604}"/>
              </a:ext>
            </a:extLst>
          </p:cNvPr>
          <p:cNvSpPr/>
          <p:nvPr/>
        </p:nvSpPr>
        <p:spPr>
          <a:xfrm>
            <a:off x="7988174" y="4753403"/>
            <a:ext cx="1580946" cy="1130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Verhelderen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kaders en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randvoorwaarden,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ontwikkelen </a:t>
            </a:r>
          </a:p>
          <a:p>
            <a:pPr algn="ctr">
              <a:lnSpc>
                <a:spcPts val="1800"/>
              </a:lnSpc>
            </a:pPr>
            <a:r>
              <a:rPr lang="nl-NL" sz="1300" dirty="0">
                <a:solidFill>
                  <a:srgbClr val="007BC7"/>
                </a:solidFill>
              </a:rPr>
              <a:t>deelprogramma's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70F2CC0-26D6-6346-9CF0-EDEA485E98D7}"/>
              </a:ext>
            </a:extLst>
          </p:cNvPr>
          <p:cNvSpPr/>
          <p:nvPr/>
        </p:nvSpPr>
        <p:spPr>
          <a:xfrm>
            <a:off x="9217008" y="2689703"/>
            <a:ext cx="883255" cy="3856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nl-NL" sz="1000" b="1" dirty="0">
                <a:solidFill>
                  <a:srgbClr val="007BC7"/>
                </a:solidFill>
              </a:rPr>
              <a:t>jan 2018 </a:t>
            </a:r>
          </a:p>
          <a:p>
            <a:pPr>
              <a:lnSpc>
                <a:spcPts val="1600"/>
              </a:lnSpc>
            </a:pPr>
            <a:r>
              <a:rPr lang="nl-NL" sz="1000" b="1" dirty="0">
                <a:solidFill>
                  <a:srgbClr val="007BC7"/>
                </a:solidFill>
              </a:rPr>
              <a:t>tot jan 2019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B6C210B-0DB4-D14D-A250-441D044B8578}"/>
              </a:ext>
            </a:extLst>
          </p:cNvPr>
          <p:cNvSpPr/>
          <p:nvPr/>
        </p:nvSpPr>
        <p:spPr>
          <a:xfrm>
            <a:off x="9642893" y="5132278"/>
            <a:ext cx="883255" cy="3856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nl-NL" sz="1000" b="1" dirty="0">
                <a:solidFill>
                  <a:srgbClr val="007BC7"/>
                </a:solidFill>
              </a:rPr>
              <a:t>feb 2019 </a:t>
            </a:r>
          </a:p>
          <a:p>
            <a:pPr>
              <a:lnSpc>
                <a:spcPts val="1600"/>
              </a:lnSpc>
            </a:pPr>
            <a:r>
              <a:rPr lang="nl-NL" sz="1000" b="1" dirty="0">
                <a:solidFill>
                  <a:srgbClr val="007BC7"/>
                </a:solidFill>
              </a:rPr>
              <a:t>tot okt 2019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A47FB40-98F8-DE4E-89ED-A69159A1C682}"/>
              </a:ext>
            </a:extLst>
          </p:cNvPr>
          <p:cNvSpPr/>
          <p:nvPr/>
        </p:nvSpPr>
        <p:spPr>
          <a:xfrm>
            <a:off x="1957905" y="2689703"/>
            <a:ext cx="905697" cy="3856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nl-NL" sz="1000" b="1" dirty="0">
                <a:solidFill>
                  <a:srgbClr val="007BC7"/>
                </a:solidFill>
              </a:rPr>
              <a:t>jan 2023</a:t>
            </a:r>
          </a:p>
          <a:p>
            <a:pPr algn="r">
              <a:lnSpc>
                <a:spcPts val="1600"/>
              </a:lnSpc>
            </a:pPr>
            <a:r>
              <a:rPr lang="nl-NL" sz="1000" b="1" dirty="0">
                <a:solidFill>
                  <a:srgbClr val="007BC7"/>
                </a:solidFill>
              </a:rPr>
              <a:t>tot dec 2024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B88DAC6-8FA8-B74A-8D84-B11C5CF4C781}"/>
              </a:ext>
            </a:extLst>
          </p:cNvPr>
          <p:cNvSpPr/>
          <p:nvPr/>
        </p:nvSpPr>
        <p:spPr>
          <a:xfrm>
            <a:off x="1665852" y="5073351"/>
            <a:ext cx="905697" cy="3856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nl-NL" sz="1000" b="1" dirty="0">
                <a:solidFill>
                  <a:srgbClr val="39870C"/>
                </a:solidFill>
              </a:rPr>
              <a:t>nov 2019</a:t>
            </a:r>
          </a:p>
          <a:p>
            <a:pPr algn="r">
              <a:lnSpc>
                <a:spcPts val="1600"/>
              </a:lnSpc>
            </a:pPr>
            <a:r>
              <a:rPr lang="nl-NL" sz="1000" b="1" dirty="0">
                <a:solidFill>
                  <a:srgbClr val="39870C"/>
                </a:solidFill>
              </a:rPr>
              <a:t>tot dec 2022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08B2C5D-3B2D-7048-B466-8C7D6D1AFBEA}"/>
              </a:ext>
            </a:extLst>
          </p:cNvPr>
          <p:cNvSpPr/>
          <p:nvPr/>
        </p:nvSpPr>
        <p:spPr>
          <a:xfrm>
            <a:off x="5258028" y="2082737"/>
            <a:ext cx="1768113" cy="4385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300" b="1" dirty="0">
                <a:solidFill>
                  <a:schemeClr val="bg1"/>
                </a:solidFill>
              </a:rPr>
              <a:t> Inwerkingtreding </a:t>
            </a:r>
          </a:p>
          <a:p>
            <a:pPr algn="ctr">
              <a:lnSpc>
                <a:spcPts val="1800"/>
              </a:lnSpc>
            </a:pPr>
            <a:r>
              <a:rPr lang="nl-NL" sz="1300" b="1" dirty="0">
                <a:solidFill>
                  <a:schemeClr val="bg1"/>
                </a:solidFill>
              </a:rPr>
              <a:t>31 december 2024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6DB2464-FA16-D645-A5D0-DE8450A8D974}"/>
              </a:ext>
            </a:extLst>
          </p:cNvPr>
          <p:cNvSpPr/>
          <p:nvPr/>
        </p:nvSpPr>
        <p:spPr>
          <a:xfrm>
            <a:off x="986820" y="4096379"/>
            <a:ext cx="698909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nl-NL" sz="1200" b="1" dirty="0">
                <a:solidFill>
                  <a:srgbClr val="A189AF"/>
                </a:solidFill>
              </a:rPr>
              <a:t>Lerende</a:t>
            </a:r>
          </a:p>
          <a:p>
            <a:pPr algn="ctr">
              <a:lnSpc>
                <a:spcPts val="1400"/>
              </a:lnSpc>
            </a:pPr>
            <a:r>
              <a:rPr lang="nl-NL" sz="1200" b="1" dirty="0">
                <a:solidFill>
                  <a:srgbClr val="A189AF"/>
                </a:solidFill>
              </a:rPr>
              <a:t>aanpak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4AE5A4C-B6A3-EB4C-9AA1-8F703BA96069}"/>
              </a:ext>
            </a:extLst>
          </p:cNvPr>
          <p:cNvSpPr/>
          <p:nvPr/>
        </p:nvSpPr>
        <p:spPr>
          <a:xfrm>
            <a:off x="10415741" y="4096379"/>
            <a:ext cx="698909" cy="3590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nl-NL" sz="1200" b="1" dirty="0">
                <a:solidFill>
                  <a:srgbClr val="A189AF"/>
                </a:solidFill>
              </a:rPr>
              <a:t>Lerende</a:t>
            </a:r>
          </a:p>
          <a:p>
            <a:pPr algn="ctr">
              <a:lnSpc>
                <a:spcPts val="1400"/>
              </a:lnSpc>
            </a:pPr>
            <a:r>
              <a:rPr lang="nl-NL" sz="1200" b="1" dirty="0">
                <a:solidFill>
                  <a:srgbClr val="A189AF"/>
                </a:solidFill>
              </a:rPr>
              <a:t>aanpak</a:t>
            </a:r>
          </a:p>
        </p:txBody>
      </p:sp>
    </p:spTree>
    <p:extLst>
      <p:ext uri="{BB962C8B-B14F-4D97-AF65-F5344CB8AC3E}">
        <p14:creationId xmlns:p14="http://schemas.microsoft.com/office/powerpoint/2010/main" val="339164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C796075-C20C-5349-8A16-A6DCB3658B8C}"/>
              </a:ext>
            </a:extLst>
          </p:cNvPr>
          <p:cNvSpPr/>
          <p:nvPr/>
        </p:nvSpPr>
        <p:spPr>
          <a:xfrm>
            <a:off x="4417288" y="1122926"/>
            <a:ext cx="3196388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HUIDIGE</a:t>
            </a:r>
            <a:r>
              <a:rPr lang="nl-NL" sz="2550" dirty="0"/>
              <a:t> STELSEL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C35B9E1-5788-564D-9C0E-B786AD22A4BA}"/>
              </a:ext>
            </a:extLst>
          </p:cNvPr>
          <p:cNvSpPr/>
          <p:nvPr/>
        </p:nvSpPr>
        <p:spPr>
          <a:xfrm>
            <a:off x="2012312" y="4457438"/>
            <a:ext cx="1426673" cy="8617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800" b="1" dirty="0">
                <a:solidFill>
                  <a:srgbClr val="42145F"/>
                </a:solidFill>
              </a:rPr>
              <a:t>Online </a:t>
            </a:r>
          </a:p>
          <a:p>
            <a:pPr algn="ctr"/>
            <a:r>
              <a:rPr lang="nl-NL" sz="2800" b="1" dirty="0">
                <a:solidFill>
                  <a:srgbClr val="42145F"/>
                </a:solidFill>
              </a:rPr>
              <a:t>hulp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9AA7C96-ACA0-EE4C-B8D3-4830C223A8C0}"/>
              </a:ext>
            </a:extLst>
          </p:cNvPr>
          <p:cNvSpPr/>
          <p:nvPr/>
        </p:nvSpPr>
        <p:spPr>
          <a:xfrm>
            <a:off x="5799550" y="4177986"/>
            <a:ext cx="41357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800" b="1" dirty="0">
                <a:solidFill>
                  <a:srgbClr val="42145F"/>
                </a:solidFill>
              </a:rPr>
              <a:t>1</a:t>
            </a:r>
            <a:r>
              <a:rPr lang="nl-NL" sz="2800" b="1" baseline="30000" dirty="0">
                <a:solidFill>
                  <a:srgbClr val="42145F"/>
                </a:solidFill>
              </a:rPr>
              <a:t>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7E44725-0680-6B42-872C-35AF86C9ED19}"/>
              </a:ext>
            </a:extLst>
          </p:cNvPr>
          <p:cNvSpPr/>
          <p:nvPr/>
        </p:nvSpPr>
        <p:spPr>
          <a:xfrm>
            <a:off x="8817069" y="4177986"/>
            <a:ext cx="41357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800" b="1" dirty="0">
                <a:solidFill>
                  <a:srgbClr val="42145F"/>
                </a:solidFill>
              </a:rPr>
              <a:t>2</a:t>
            </a:r>
            <a:r>
              <a:rPr lang="nl-NL" sz="2800" b="1" baseline="30000" dirty="0">
                <a:solidFill>
                  <a:srgbClr val="42145F"/>
                </a:solidFill>
              </a:rPr>
              <a:t>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B760F52-9BFB-F748-9BE5-C0E34FE91FDD}"/>
              </a:ext>
            </a:extLst>
          </p:cNvPr>
          <p:cNvSpPr/>
          <p:nvPr/>
        </p:nvSpPr>
        <p:spPr>
          <a:xfrm>
            <a:off x="6331756" y="4177986"/>
            <a:ext cx="64761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800" b="1" dirty="0">
                <a:solidFill>
                  <a:srgbClr val="42145F"/>
                </a:solidFill>
              </a:rPr>
              <a:t>lijn</a:t>
            </a:r>
            <a:endParaRPr lang="nl-NL" sz="2800" b="1" baseline="30000" dirty="0">
              <a:solidFill>
                <a:srgbClr val="42145F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DA6A1E8-5683-9648-8C78-581D82047E95}"/>
              </a:ext>
            </a:extLst>
          </p:cNvPr>
          <p:cNvSpPr/>
          <p:nvPr/>
        </p:nvSpPr>
        <p:spPr>
          <a:xfrm>
            <a:off x="9358420" y="4177986"/>
            <a:ext cx="64761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800" b="1" dirty="0">
                <a:solidFill>
                  <a:srgbClr val="42145F"/>
                </a:solidFill>
              </a:rPr>
              <a:t>lijn</a:t>
            </a:r>
            <a:endParaRPr lang="nl-NL" sz="2800" b="1" baseline="30000" dirty="0">
              <a:solidFill>
                <a:srgbClr val="42145F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00224AC-A694-194B-8C60-45EEC91463C1}"/>
              </a:ext>
            </a:extLst>
          </p:cNvPr>
          <p:cNvSpPr/>
          <p:nvPr/>
        </p:nvSpPr>
        <p:spPr>
          <a:xfrm>
            <a:off x="5985127" y="4746033"/>
            <a:ext cx="827151" cy="7804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nl-NL" sz="1500" dirty="0">
                <a:solidFill>
                  <a:srgbClr val="007BC7"/>
                </a:solidFill>
              </a:rPr>
              <a:t>Inloop,</a:t>
            </a:r>
          </a:p>
          <a:p>
            <a:pPr algn="ctr">
              <a:lnSpc>
                <a:spcPts val="2100"/>
              </a:lnSpc>
            </a:pPr>
            <a:r>
              <a:rPr lang="nl-NL" sz="1500" dirty="0">
                <a:solidFill>
                  <a:srgbClr val="007BC7"/>
                </a:solidFill>
              </a:rPr>
              <a:t>afspraak</a:t>
            </a:r>
          </a:p>
          <a:p>
            <a:pPr algn="ctr">
              <a:lnSpc>
                <a:spcPts val="2100"/>
              </a:lnSpc>
            </a:pPr>
            <a:r>
              <a:rPr lang="nl-NL" sz="1500" dirty="0">
                <a:solidFill>
                  <a:srgbClr val="007BC7"/>
                </a:solidFill>
              </a:rPr>
              <a:t>of bellen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CE5357E-FF0E-1A47-9A51-40AC1EC44787}"/>
              </a:ext>
            </a:extLst>
          </p:cNvPr>
          <p:cNvSpPr/>
          <p:nvPr/>
        </p:nvSpPr>
        <p:spPr>
          <a:xfrm>
            <a:off x="8744663" y="4746033"/>
            <a:ext cx="1434560" cy="7804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nl-NL" sz="1500" dirty="0">
                <a:solidFill>
                  <a:srgbClr val="007BC7"/>
                </a:solidFill>
              </a:rPr>
              <a:t>Diagnose </a:t>
            </a:r>
          </a:p>
          <a:p>
            <a:pPr algn="ctr">
              <a:lnSpc>
                <a:spcPts val="2100"/>
              </a:lnSpc>
            </a:pPr>
            <a:r>
              <a:rPr lang="nl-NL" sz="1500" dirty="0">
                <a:solidFill>
                  <a:srgbClr val="007BC7"/>
                </a:solidFill>
              </a:rPr>
              <a:t>voor advocaat </a:t>
            </a:r>
          </a:p>
          <a:p>
            <a:pPr algn="ctr">
              <a:lnSpc>
                <a:spcPts val="2100"/>
              </a:lnSpc>
            </a:pPr>
            <a:r>
              <a:rPr lang="nl-NL" sz="1500" dirty="0">
                <a:solidFill>
                  <a:srgbClr val="007BC7"/>
                </a:solidFill>
              </a:rPr>
              <a:t>of mediator</a:t>
            </a:r>
          </a:p>
        </p:txBody>
      </p:sp>
    </p:spTree>
    <p:extLst>
      <p:ext uri="{BB962C8B-B14F-4D97-AF65-F5344CB8AC3E}">
        <p14:creationId xmlns:p14="http://schemas.microsoft.com/office/powerpoint/2010/main" val="50554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6B6CDDC-7D7A-2A46-A3AA-1BCB72C87909}"/>
              </a:ext>
            </a:extLst>
          </p:cNvPr>
          <p:cNvSpPr/>
          <p:nvPr/>
        </p:nvSpPr>
        <p:spPr>
          <a:xfrm>
            <a:off x="1113597" y="4383584"/>
            <a:ext cx="1237518" cy="743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Onnodige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procedures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overheid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F7097BB-0A16-B440-8FEC-739F109F4C52}"/>
              </a:ext>
            </a:extLst>
          </p:cNvPr>
          <p:cNvSpPr/>
          <p:nvPr/>
        </p:nvSpPr>
        <p:spPr>
          <a:xfrm>
            <a:off x="3464156" y="4383584"/>
            <a:ext cx="998671" cy="743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Kwaliteit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moet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beter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DD4E355-4D75-294B-BD31-83431BCE1B5F}"/>
              </a:ext>
            </a:extLst>
          </p:cNvPr>
          <p:cNvSpPr/>
          <p:nvPr/>
        </p:nvSpPr>
        <p:spPr>
          <a:xfrm>
            <a:off x="5659406" y="4383584"/>
            <a:ext cx="1125308" cy="743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 Ongelijke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toegang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tot recht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9E367EC-3C4B-994C-8A71-A252A558408B}"/>
              </a:ext>
            </a:extLst>
          </p:cNvPr>
          <p:cNvSpPr/>
          <p:nvPr/>
        </p:nvSpPr>
        <p:spPr>
          <a:xfrm>
            <a:off x="7850435" y="4511824"/>
            <a:ext cx="1205458" cy="4873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 Verkeerde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prikkels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204E21D-CFDF-154E-B77F-3B5D4026FCBA}"/>
              </a:ext>
            </a:extLst>
          </p:cNvPr>
          <p:cNvSpPr/>
          <p:nvPr/>
        </p:nvSpPr>
        <p:spPr>
          <a:xfrm>
            <a:off x="10121614" y="4383584"/>
            <a:ext cx="1325684" cy="743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 Vergoeding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onder </a:t>
            </a:r>
          </a:p>
          <a:p>
            <a:pPr algn="ctr">
              <a:lnSpc>
                <a:spcPts val="2000"/>
              </a:lnSpc>
            </a:pPr>
            <a:r>
              <a:rPr lang="nl-NL" sz="1450" b="1" dirty="0">
                <a:solidFill>
                  <a:srgbClr val="42145F"/>
                </a:solidFill>
              </a:rPr>
              <a:t>de maat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4FD6341-9E7B-5A4C-9BF7-489DA62B95B6}"/>
              </a:ext>
            </a:extLst>
          </p:cNvPr>
          <p:cNvSpPr/>
          <p:nvPr/>
        </p:nvSpPr>
        <p:spPr>
          <a:xfrm>
            <a:off x="3393986" y="1122926"/>
            <a:ext cx="5389296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PROBLEMEN </a:t>
            </a:r>
            <a:r>
              <a:rPr lang="nl-NL" sz="2550" dirty="0"/>
              <a:t>HUIDIGE STELSEL</a:t>
            </a:r>
          </a:p>
        </p:txBody>
      </p:sp>
    </p:spTree>
    <p:extLst>
      <p:ext uri="{BB962C8B-B14F-4D97-AF65-F5344CB8AC3E}">
        <p14:creationId xmlns:p14="http://schemas.microsoft.com/office/powerpoint/2010/main" val="383407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669A7FB-4AF0-DC44-A211-293CD43B8674}"/>
              </a:ext>
            </a:extLst>
          </p:cNvPr>
          <p:cNvSpPr/>
          <p:nvPr/>
        </p:nvSpPr>
        <p:spPr>
          <a:xfrm>
            <a:off x="2254187" y="1122926"/>
            <a:ext cx="7668894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VORMGEVEN </a:t>
            </a:r>
            <a:r>
              <a:rPr lang="nl-NL" sz="2550" dirty="0"/>
              <a:t>VAN DE STELSELVERNIEUWING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D011429-8F5E-A54D-9710-C736362CCD78}"/>
              </a:ext>
            </a:extLst>
          </p:cNvPr>
          <p:cNvSpPr/>
          <p:nvPr/>
        </p:nvSpPr>
        <p:spPr>
          <a:xfrm>
            <a:off x="1970587" y="5378323"/>
            <a:ext cx="1101263" cy="491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rgbClr val="42145F"/>
                </a:solidFill>
              </a:rPr>
              <a:t>passende</a:t>
            </a:r>
          </a:p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rgbClr val="42145F"/>
                </a:solidFill>
              </a:rPr>
              <a:t>oplossing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821927A-1FCD-D048-B647-13F4980A1BC8}"/>
              </a:ext>
            </a:extLst>
          </p:cNvPr>
          <p:cNvSpPr/>
          <p:nvPr/>
        </p:nvSpPr>
        <p:spPr>
          <a:xfrm>
            <a:off x="5191084" y="5250082"/>
            <a:ext cx="1646284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600" b="1" smtClean="0">
                <a:solidFill>
                  <a:srgbClr val="42145F"/>
                </a:solidFill>
              </a:rPr>
              <a:t>kwalitatief</a:t>
            </a:r>
            <a:endParaRPr lang="nl-NL" sz="1600" b="1" dirty="0">
              <a:solidFill>
                <a:srgbClr val="42145F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rgbClr val="42145F"/>
                </a:solidFill>
              </a:rPr>
              <a:t>hoogwaardige</a:t>
            </a:r>
          </a:p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rgbClr val="42145F"/>
                </a:solidFill>
              </a:rPr>
              <a:t>oplossing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7552074-D1E5-CA49-8F92-38D1892A9AEF}"/>
              </a:ext>
            </a:extLst>
          </p:cNvPr>
          <p:cNvSpPr/>
          <p:nvPr/>
        </p:nvSpPr>
        <p:spPr>
          <a:xfrm>
            <a:off x="8931757" y="5378323"/>
            <a:ext cx="1150956" cy="491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rgbClr val="42145F"/>
                </a:solidFill>
              </a:rPr>
              <a:t>duurzame</a:t>
            </a:r>
          </a:p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rgbClr val="42145F"/>
                </a:solidFill>
              </a:rPr>
              <a:t>oplossing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143C0E9-9CB2-2E4C-AA34-FCED20FC8961}"/>
              </a:ext>
            </a:extLst>
          </p:cNvPr>
          <p:cNvSpPr/>
          <p:nvPr/>
        </p:nvSpPr>
        <p:spPr>
          <a:xfrm>
            <a:off x="3947153" y="2392558"/>
            <a:ext cx="4134145" cy="491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chemeClr val="bg1"/>
                </a:solidFill>
              </a:rPr>
              <a:t>De juiste route voor iedereen in </a:t>
            </a:r>
          </a:p>
          <a:p>
            <a:pPr algn="ctr">
              <a:lnSpc>
                <a:spcPts val="2000"/>
              </a:lnSpc>
            </a:pPr>
            <a:r>
              <a:rPr lang="nl-NL" sz="1600" b="1" dirty="0">
                <a:solidFill>
                  <a:schemeClr val="bg1"/>
                </a:solidFill>
              </a:rPr>
              <a:t>Nederland met een juridische vraag</a:t>
            </a:r>
          </a:p>
        </p:txBody>
      </p:sp>
    </p:spTree>
    <p:extLst>
      <p:ext uri="{BB962C8B-B14F-4D97-AF65-F5344CB8AC3E}">
        <p14:creationId xmlns:p14="http://schemas.microsoft.com/office/powerpoint/2010/main" val="121956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170E86C-FEAB-2440-B1B2-FB43D70FE8B4}"/>
              </a:ext>
            </a:extLst>
          </p:cNvPr>
          <p:cNvSpPr/>
          <p:nvPr/>
        </p:nvSpPr>
        <p:spPr>
          <a:xfrm>
            <a:off x="2254187" y="1122926"/>
            <a:ext cx="7668894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VORMGEVEN </a:t>
            </a:r>
            <a:r>
              <a:rPr lang="nl-NL" sz="2550" dirty="0"/>
              <a:t>VAN DE STELSELVERNIEUWING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DC4442A-6F95-1644-AC08-D3F05ED54BBB}"/>
              </a:ext>
            </a:extLst>
          </p:cNvPr>
          <p:cNvSpPr/>
          <p:nvPr/>
        </p:nvSpPr>
        <p:spPr>
          <a:xfrm>
            <a:off x="914908" y="4881774"/>
            <a:ext cx="2829302" cy="1250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Laagdrempelige, effectieve en zoveel mogelijk integrale geschiloplossing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F1B16C9-4448-8D4D-B822-CB53888F774D}"/>
              </a:ext>
            </a:extLst>
          </p:cNvPr>
          <p:cNvSpPr/>
          <p:nvPr/>
        </p:nvSpPr>
        <p:spPr>
          <a:xfrm>
            <a:off x="4627372" y="4881774"/>
            <a:ext cx="2829302" cy="1250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Verhoging </a:t>
            </a:r>
          </a:p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kwaliteit en betere </a:t>
            </a:r>
          </a:p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vergoedingen voor de professionals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9677EE5-D45D-2C4F-BF78-6F9F84D300C4}"/>
              </a:ext>
            </a:extLst>
          </p:cNvPr>
          <p:cNvSpPr/>
          <p:nvPr/>
        </p:nvSpPr>
        <p:spPr>
          <a:xfrm>
            <a:off x="8248396" y="4881774"/>
            <a:ext cx="2829302" cy="1250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Voorkoming van onnodige geschillen tussen overheid </a:t>
            </a:r>
          </a:p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en burgers</a:t>
            </a:r>
          </a:p>
        </p:txBody>
      </p:sp>
    </p:spTree>
    <p:extLst>
      <p:ext uri="{BB962C8B-B14F-4D97-AF65-F5344CB8AC3E}">
        <p14:creationId xmlns:p14="http://schemas.microsoft.com/office/powerpoint/2010/main" val="325272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A7FAF7BD-FAC1-5F4F-91EB-6A4617F1A487}"/>
              </a:ext>
            </a:extLst>
          </p:cNvPr>
          <p:cNvSpPr/>
          <p:nvPr/>
        </p:nvSpPr>
        <p:spPr>
          <a:xfrm>
            <a:off x="4779186" y="1101164"/>
            <a:ext cx="465729" cy="465729"/>
          </a:xfrm>
          <a:prstGeom prst="ellipse">
            <a:avLst/>
          </a:prstGeom>
          <a:solidFill>
            <a:srgbClr val="C3DBB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E2B3454-4EE9-F149-ABEF-6BF6BE9FE7A1}"/>
              </a:ext>
            </a:extLst>
          </p:cNvPr>
          <p:cNvSpPr/>
          <p:nvPr/>
        </p:nvSpPr>
        <p:spPr>
          <a:xfrm>
            <a:off x="497263" y="1122926"/>
            <a:ext cx="11182741" cy="3924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WAT IS NODIG?</a:t>
            </a:r>
            <a:r>
              <a:rPr lang="nl-NL" sz="2550" dirty="0"/>
              <a:t> PIJLER  </a:t>
            </a:r>
            <a:r>
              <a:rPr lang="nl-NL" sz="2550" b="1" dirty="0">
                <a:solidFill>
                  <a:srgbClr val="42145F"/>
                </a:solidFill>
              </a:rPr>
              <a:t>1</a:t>
            </a:r>
            <a:r>
              <a:rPr lang="nl-NL" sz="2550" dirty="0"/>
              <a:t>  VAN 3 VAN DE STELSELVERNIEUWING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66BB917-B0BA-8F47-9B0D-D932B87D1531}"/>
              </a:ext>
            </a:extLst>
          </p:cNvPr>
          <p:cNvSpPr/>
          <p:nvPr/>
        </p:nvSpPr>
        <p:spPr>
          <a:xfrm>
            <a:off x="3044782" y="4097565"/>
            <a:ext cx="2829302" cy="1250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Laagdrempelige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informatie en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advies voor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iedereen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6A4C7BA-983D-2D42-A59D-16DF22C64DB5}"/>
              </a:ext>
            </a:extLst>
          </p:cNvPr>
          <p:cNvSpPr/>
          <p:nvPr/>
        </p:nvSpPr>
        <p:spPr>
          <a:xfrm>
            <a:off x="9157484" y="3900328"/>
            <a:ext cx="2829302" cy="156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Hulpvraag centraal: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- In beeld brengen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doelgroep en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klantreizen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- Pilots eerste lijn</a:t>
            </a:r>
          </a:p>
        </p:txBody>
      </p:sp>
    </p:spTree>
    <p:extLst>
      <p:ext uri="{BB962C8B-B14F-4D97-AF65-F5344CB8AC3E}">
        <p14:creationId xmlns:p14="http://schemas.microsoft.com/office/powerpoint/2010/main" val="303348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1DB53970-5DA8-A840-9ABF-ADF709E418BB}"/>
              </a:ext>
            </a:extLst>
          </p:cNvPr>
          <p:cNvSpPr/>
          <p:nvPr/>
        </p:nvSpPr>
        <p:spPr>
          <a:xfrm>
            <a:off x="4779186" y="1101164"/>
            <a:ext cx="465729" cy="465729"/>
          </a:xfrm>
          <a:prstGeom prst="ellipse">
            <a:avLst/>
          </a:prstGeom>
          <a:solidFill>
            <a:srgbClr val="C3DBB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C1AA0E2-3EC2-2D48-A310-32AC401663AF}"/>
              </a:ext>
            </a:extLst>
          </p:cNvPr>
          <p:cNvSpPr/>
          <p:nvPr/>
        </p:nvSpPr>
        <p:spPr>
          <a:xfrm>
            <a:off x="497263" y="1122926"/>
            <a:ext cx="11182741" cy="3924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WAT IS NODIG?</a:t>
            </a:r>
            <a:r>
              <a:rPr lang="nl-NL" sz="2550" dirty="0"/>
              <a:t> PIJLER  </a:t>
            </a:r>
            <a:r>
              <a:rPr lang="nl-NL" sz="2550" b="1" dirty="0">
                <a:solidFill>
                  <a:srgbClr val="42145F"/>
                </a:solidFill>
              </a:rPr>
              <a:t>2</a:t>
            </a:r>
            <a:r>
              <a:rPr lang="nl-NL" sz="2550" dirty="0"/>
              <a:t>  VAN 3 VAN DE STELSELVERNIEUWING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B382447-826F-1047-A47D-A4B093CC44C4}"/>
              </a:ext>
            </a:extLst>
          </p:cNvPr>
          <p:cNvSpPr/>
          <p:nvPr/>
        </p:nvSpPr>
        <p:spPr>
          <a:xfrm>
            <a:off x="3044782" y="4285455"/>
            <a:ext cx="2829302" cy="928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Meer grip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op kosten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en kwaliteit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68772BB-A407-A145-8D96-DC3032F938E2}"/>
              </a:ext>
            </a:extLst>
          </p:cNvPr>
          <p:cNvSpPr/>
          <p:nvPr/>
        </p:nvSpPr>
        <p:spPr>
          <a:xfrm>
            <a:off x="8957067" y="4100427"/>
            <a:ext cx="2829302" cy="1890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Ontwikkeling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rechtshulppakketten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en nieuwe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vergoedingen-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systematiek </a:t>
            </a:r>
          </a:p>
          <a:p>
            <a:pPr>
              <a:lnSpc>
                <a:spcPts val="2500"/>
              </a:lnSpc>
            </a:pPr>
            <a:endParaRPr lang="nl-NL" sz="1750" b="1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6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B6D580A-DC53-514B-AD99-86FC3B1FE8E8}"/>
              </a:ext>
            </a:extLst>
          </p:cNvPr>
          <p:cNvSpPr/>
          <p:nvPr/>
        </p:nvSpPr>
        <p:spPr>
          <a:xfrm>
            <a:off x="3788324" y="1122926"/>
            <a:ext cx="4600619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RECHTSHULPPAKKETTEN</a:t>
            </a:r>
            <a:endParaRPr lang="nl-NL" sz="255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2DFB6CF-2ED1-E544-A4BD-9BB9392F9B18}"/>
              </a:ext>
            </a:extLst>
          </p:cNvPr>
          <p:cNvSpPr/>
          <p:nvPr/>
        </p:nvSpPr>
        <p:spPr>
          <a:xfrm>
            <a:off x="6364377" y="4657835"/>
            <a:ext cx="2366264" cy="92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nl-NL" dirty="0">
                <a:solidFill>
                  <a:srgbClr val="42145F"/>
                </a:solidFill>
              </a:rPr>
              <a:t>Ontwikkelen van </a:t>
            </a:r>
          </a:p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kwaliteitscriteria </a:t>
            </a:r>
          </a:p>
          <a:p>
            <a:pPr algn="ctr">
              <a:lnSpc>
                <a:spcPts val="2500"/>
              </a:lnSpc>
            </a:pPr>
            <a:r>
              <a:rPr lang="nl-NL" dirty="0">
                <a:solidFill>
                  <a:srgbClr val="42145F"/>
                </a:solidFill>
              </a:rPr>
              <a:t>voor rechtshulp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D62DBE8-14DD-EE46-A169-AB92EFAF6BA8}"/>
              </a:ext>
            </a:extLst>
          </p:cNvPr>
          <p:cNvSpPr/>
          <p:nvPr/>
        </p:nvSpPr>
        <p:spPr>
          <a:xfrm>
            <a:off x="8793271" y="4657835"/>
            <a:ext cx="2676479" cy="92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nl-NL" dirty="0">
                <a:solidFill>
                  <a:srgbClr val="42145F"/>
                </a:solidFill>
              </a:rPr>
              <a:t>Innovatiesubsidie </a:t>
            </a:r>
          </a:p>
          <a:p>
            <a:pPr algn="ctr">
              <a:lnSpc>
                <a:spcPts val="2500"/>
              </a:lnSpc>
            </a:pPr>
            <a:r>
              <a:rPr lang="nl-NL" b="1" dirty="0">
                <a:solidFill>
                  <a:srgbClr val="42145F"/>
                </a:solidFill>
              </a:rPr>
              <a:t>€10 </a:t>
            </a:r>
            <a:r>
              <a:rPr lang="nl-NL" b="1" dirty="0" err="1">
                <a:solidFill>
                  <a:srgbClr val="42145F"/>
                </a:solidFill>
              </a:rPr>
              <a:t>mln</a:t>
            </a:r>
            <a:r>
              <a:rPr lang="nl-NL" b="1" dirty="0">
                <a:solidFill>
                  <a:srgbClr val="42145F"/>
                </a:solidFill>
              </a:rPr>
              <a:t> voor pilots </a:t>
            </a:r>
          </a:p>
          <a:p>
            <a:pPr algn="ctr">
              <a:lnSpc>
                <a:spcPts val="2500"/>
              </a:lnSpc>
            </a:pPr>
            <a:r>
              <a:rPr lang="nl-NL" dirty="0">
                <a:solidFill>
                  <a:srgbClr val="42145F"/>
                </a:solidFill>
              </a:rPr>
              <a:t>in de tweede lijn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58740A0-6F8F-6B46-B565-731EF265FFB9}"/>
              </a:ext>
            </a:extLst>
          </p:cNvPr>
          <p:cNvSpPr/>
          <p:nvPr/>
        </p:nvSpPr>
        <p:spPr>
          <a:xfrm>
            <a:off x="1201953" y="4203771"/>
            <a:ext cx="4600619" cy="1151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nl-NL" sz="2200" b="1" dirty="0">
                <a:solidFill>
                  <a:schemeClr val="bg1"/>
                </a:solidFill>
              </a:rPr>
              <a:t>Integrale behandeling </a:t>
            </a:r>
          </a:p>
          <a:p>
            <a:pPr algn="ctr">
              <a:lnSpc>
                <a:spcPts val="3100"/>
              </a:lnSpc>
            </a:pPr>
            <a:r>
              <a:rPr lang="nl-NL" sz="2200" b="1" dirty="0">
                <a:solidFill>
                  <a:schemeClr val="bg1"/>
                </a:solidFill>
              </a:rPr>
              <a:t>probleem met</a:t>
            </a:r>
          </a:p>
          <a:p>
            <a:pPr algn="ctr">
              <a:lnSpc>
                <a:spcPts val="3100"/>
              </a:lnSpc>
            </a:pPr>
            <a:r>
              <a:rPr lang="nl-NL" sz="2200" b="1" dirty="0">
                <a:solidFill>
                  <a:schemeClr val="bg1"/>
                </a:solidFill>
              </a:rPr>
              <a:t> integrale kostprijs </a:t>
            </a:r>
          </a:p>
        </p:txBody>
      </p:sp>
    </p:spTree>
    <p:extLst>
      <p:ext uri="{BB962C8B-B14F-4D97-AF65-F5344CB8AC3E}">
        <p14:creationId xmlns:p14="http://schemas.microsoft.com/office/powerpoint/2010/main" val="144308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80B0-4338-7A4C-9CCD-F5E46877BB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25E12-C764-4847-9F3F-4C6A03C65E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068E12-B759-E84F-869F-6E18CE7AF6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0FEBE1-2D13-7F45-AAF5-9731D13BB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B2FAB5DD-6D69-0B49-9564-891776E94A76}"/>
              </a:ext>
            </a:extLst>
          </p:cNvPr>
          <p:cNvSpPr/>
          <p:nvPr/>
        </p:nvSpPr>
        <p:spPr>
          <a:xfrm>
            <a:off x="4779186" y="1101164"/>
            <a:ext cx="465729" cy="465729"/>
          </a:xfrm>
          <a:prstGeom prst="ellipse">
            <a:avLst/>
          </a:prstGeom>
          <a:solidFill>
            <a:srgbClr val="C3DBB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EDC1047-59E1-B245-99DB-65A951AF2916}"/>
              </a:ext>
            </a:extLst>
          </p:cNvPr>
          <p:cNvSpPr/>
          <p:nvPr/>
        </p:nvSpPr>
        <p:spPr>
          <a:xfrm>
            <a:off x="497263" y="1122926"/>
            <a:ext cx="11182741" cy="3924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nl-NL" sz="2550" b="1" dirty="0"/>
              <a:t>WAT IS NODIG?</a:t>
            </a:r>
            <a:r>
              <a:rPr lang="nl-NL" sz="2550" dirty="0"/>
              <a:t> PIJLER  </a:t>
            </a:r>
            <a:r>
              <a:rPr lang="nl-NL" sz="2550" b="1" dirty="0">
                <a:solidFill>
                  <a:srgbClr val="42145F"/>
                </a:solidFill>
              </a:rPr>
              <a:t>3</a:t>
            </a:r>
            <a:r>
              <a:rPr lang="nl-NL" sz="2550" dirty="0"/>
              <a:t>  VAN 3 VAN DE STELSELVERNIEUWING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A4E1167-D228-6749-9959-A8403E6CF2B8}"/>
              </a:ext>
            </a:extLst>
          </p:cNvPr>
          <p:cNvSpPr/>
          <p:nvPr/>
        </p:nvSpPr>
        <p:spPr>
          <a:xfrm>
            <a:off x="2809498" y="4187171"/>
            <a:ext cx="2829302" cy="1248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Voorkoming van onnodige geschillen tussen overheid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en burgers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9E6D28D-9926-BA4A-92A5-75AB8310D11D}"/>
              </a:ext>
            </a:extLst>
          </p:cNvPr>
          <p:cNvSpPr/>
          <p:nvPr/>
        </p:nvSpPr>
        <p:spPr>
          <a:xfrm>
            <a:off x="9147668" y="4187171"/>
            <a:ext cx="2829302" cy="1248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Data-analyse en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verbeteraanpak op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procedeergedrag </a:t>
            </a:r>
          </a:p>
          <a:p>
            <a:pPr>
              <a:lnSpc>
                <a:spcPts val="2500"/>
              </a:lnSpc>
            </a:pPr>
            <a:r>
              <a:rPr lang="nl-NL" sz="1750" b="1" dirty="0">
                <a:solidFill>
                  <a:srgbClr val="42145F"/>
                </a:solidFill>
              </a:rPr>
              <a:t>overheid</a:t>
            </a:r>
          </a:p>
        </p:txBody>
      </p:sp>
    </p:spTree>
    <p:extLst>
      <p:ext uri="{BB962C8B-B14F-4D97-AF65-F5344CB8AC3E}">
        <p14:creationId xmlns:p14="http://schemas.microsoft.com/office/powerpoint/2010/main" val="4053591354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Lichtblauw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18067 RIJK - Sjabloon 16x9 Lichtblauw" id="{3FBBBCC1-B078-C340-95DB-5CBAB023CF9C}" vid="{B9A6BF41-C216-564C-B016-AFC9E41DA7E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Rijkshuisstijl Lichtblauw</Template>
  <TotalTime>0</TotalTime>
  <Words>267</Words>
  <Application>Microsoft Office PowerPoint</Application>
  <PresentationFormat>Breedbeeld</PresentationFormat>
  <Paragraphs>124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Rijkshuisstijl Lichtblauw</vt:lpstr>
      <vt:lpstr>PROGRAMMA STELSELVERNIEUWING RECHTSBIJSTAND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Rogier Rosema</dc:creator>
  <cp:lastModifiedBy>Annemarie Ruesink</cp:lastModifiedBy>
  <cp:revision>36</cp:revision>
  <dcterms:created xsi:type="dcterms:W3CDTF">2020-02-10T08:09:45Z</dcterms:created>
  <dcterms:modified xsi:type="dcterms:W3CDTF">2020-02-20T13:27:06Z</dcterms:modified>
</cp:coreProperties>
</file>